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8" r:id="rId4"/>
    <p:sldMasterId id="2147483770" r:id="rId5"/>
  </p:sldMasterIdLst>
  <p:notesMasterIdLst>
    <p:notesMasterId r:id="rId25"/>
  </p:notesMasterIdLst>
  <p:handoutMasterIdLst>
    <p:handoutMasterId r:id="rId26"/>
  </p:handoutMasterIdLst>
  <p:sldIdLst>
    <p:sldId id="256" r:id="rId6"/>
    <p:sldId id="264" r:id="rId7"/>
    <p:sldId id="280" r:id="rId8"/>
    <p:sldId id="277" r:id="rId9"/>
    <p:sldId id="267" r:id="rId10"/>
    <p:sldId id="268" r:id="rId11"/>
    <p:sldId id="269" r:id="rId12"/>
    <p:sldId id="271" r:id="rId13"/>
    <p:sldId id="270" r:id="rId14"/>
    <p:sldId id="276" r:id="rId15"/>
    <p:sldId id="272" r:id="rId16"/>
    <p:sldId id="279" r:id="rId17"/>
    <p:sldId id="273" r:id="rId18"/>
    <p:sldId id="274" r:id="rId19"/>
    <p:sldId id="275" r:id="rId20"/>
    <p:sldId id="259" r:id="rId21"/>
    <p:sldId id="278" r:id="rId22"/>
    <p:sldId id="265" r:id="rId23"/>
    <p:sldId id="28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B89910-D62B-4747-BE8C-848C10E096F8}" v="5" dt="2023-10-16T14:35:26.6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05" autoAdjust="0"/>
  </p:normalViewPr>
  <p:slideViewPr>
    <p:cSldViewPr snapToGrid="0">
      <p:cViewPr varScale="1">
        <p:scale>
          <a:sx n="82" d="100"/>
          <a:sy n="82" d="100"/>
        </p:scale>
        <p:origin x="76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201600038 team 56" userId="0bf0ec98cf4c87c0" providerId="LiveId" clId="{3AB89910-D62B-4747-BE8C-848C10E096F8}"/>
    <pc:docChg chg="custSel modSld">
      <pc:chgData name="2201600038 team 56" userId="0bf0ec98cf4c87c0" providerId="LiveId" clId="{3AB89910-D62B-4747-BE8C-848C10E096F8}" dt="2023-10-16T14:35:35.170" v="25" actId="20577"/>
      <pc:docMkLst>
        <pc:docMk/>
      </pc:docMkLst>
      <pc:sldChg chg="addSp delSp modSp mod">
        <pc:chgData name="2201600038 team 56" userId="0bf0ec98cf4c87c0" providerId="LiveId" clId="{3AB89910-D62B-4747-BE8C-848C10E096F8}" dt="2023-10-16T14:35:35.170" v="25" actId="20577"/>
        <pc:sldMkLst>
          <pc:docMk/>
          <pc:sldMk cId="264202284" sldId="256"/>
        </pc:sldMkLst>
        <pc:spChg chg="mod">
          <ac:chgData name="2201600038 team 56" userId="0bf0ec98cf4c87c0" providerId="LiveId" clId="{3AB89910-D62B-4747-BE8C-848C10E096F8}" dt="2023-10-16T14:35:35.170" v="25" actId="20577"/>
          <ac:spMkLst>
            <pc:docMk/>
            <pc:sldMk cId="264202284" sldId="256"/>
            <ac:spMk id="2" creationId="{6BE7596B-F237-47DD-989E-9D8B0B49B4BB}"/>
          </ac:spMkLst>
        </pc:spChg>
        <pc:picChg chg="del">
          <ac:chgData name="2201600038 team 56" userId="0bf0ec98cf4c87c0" providerId="LiveId" clId="{3AB89910-D62B-4747-BE8C-848C10E096F8}" dt="2023-10-16T14:34:24.792" v="0" actId="478"/>
          <ac:picMkLst>
            <pc:docMk/>
            <pc:sldMk cId="264202284" sldId="256"/>
            <ac:picMk id="8" creationId="{9758325E-7E29-C766-C3E5-032A3F20E2D6}"/>
          </ac:picMkLst>
        </pc:picChg>
        <pc:picChg chg="add mod">
          <ac:chgData name="2201600038 team 56" userId="0bf0ec98cf4c87c0" providerId="LiveId" clId="{3AB89910-D62B-4747-BE8C-848C10E096F8}" dt="2023-10-16T14:35:26.693" v="5" actId="1076"/>
          <ac:picMkLst>
            <pc:docMk/>
            <pc:sldMk cId="264202284" sldId="256"/>
            <ac:picMk id="1026" creationId="{BD616B89-50D3-05BC-2EFC-9CB345AE47E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0_3" csCatId="mainScheme" phldr="1"/>
      <dgm:spPr/>
    </dgm:pt>
    <dgm:pt modelId="{4AF52931-E4CA-4429-AACB-B8747CDB2409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ON TIME</a:t>
          </a:r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 sz="1800" b="1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 b="1"/>
        </a:p>
      </dgm:t>
    </dgm:pt>
    <dgm:pt modelId="{BFF9359E-E9B1-4B73-BACC-2C7988765B16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WITHIN BUDGET</a:t>
          </a:r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 sz="1800" b="1"/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 b="1"/>
        </a:p>
      </dgm:t>
    </dgm:pt>
    <dgm:pt modelId="{81BEB84D-9A77-49C6-9301-B3359FCAC75F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TEAMWORK</a:t>
          </a:r>
        </a:p>
      </dgm:t>
    </dgm:pt>
    <dgm:pt modelId="{5D260F18-25D2-4074-87F1-7E78DDA61C58}" type="sibTrans" cxnId="{420EF6C4-7321-43BE-A2FC-253606B1E06A}">
      <dgm:prSet/>
      <dgm:spPr/>
      <dgm:t>
        <a:bodyPr/>
        <a:lstStyle/>
        <a:p>
          <a:endParaRPr lang="en-US" b="1"/>
        </a:p>
      </dgm:t>
    </dgm:pt>
    <dgm:pt modelId="{AE4D0D43-0332-4F79-8D35-BCD8C10758AE}" type="parTrans" cxnId="{420EF6C4-7321-43BE-A2FC-253606B1E06A}">
      <dgm:prSet/>
      <dgm:spPr/>
      <dgm:t>
        <a:bodyPr/>
        <a:lstStyle/>
        <a:p>
          <a:endParaRPr lang="en-US" sz="1800" b="1"/>
        </a:p>
      </dgm:t>
    </dgm:pt>
    <dgm:pt modelId="{E236C46A-851A-452C-926B-BF520A876230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0D5BE54E-581D-4CDB-9A7C-E500768822E0}" type="pres">
      <dgm:prSet presAssocID="{4AF52931-E4CA-4429-AACB-B8747CDB2409}" presName="compNode" presStyleCnt="0"/>
      <dgm:spPr/>
    </dgm:pt>
    <dgm:pt modelId="{1C83B168-F5E7-4FF0-849A-DE59EA4BF4F1}" type="pres">
      <dgm:prSet presAssocID="{4AF52931-E4CA-4429-AACB-B8747CDB2409}" presName="iconBgRect" presStyleLbl="bgShp" presStyleIdx="0" presStyleCnt="3"/>
      <dgm:spPr/>
    </dgm:pt>
    <dgm:pt modelId="{154F861E-31D5-426E-9977-6D933B9F1AC8}" type="pres">
      <dgm:prSet presAssocID="{4AF52931-E4CA-4429-AACB-B8747CDB24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D76CB78-5D69-4B02-9CEE-FA860CC0584A}" type="pres">
      <dgm:prSet presAssocID="{4AF52931-E4CA-4429-AACB-B8747CDB2409}" presName="spaceRect" presStyleCnt="0"/>
      <dgm:spPr/>
    </dgm:pt>
    <dgm:pt modelId="{DF8AAE0A-B802-4CBC-AA93-E57E4BAB6B07}" type="pres">
      <dgm:prSet presAssocID="{4AF52931-E4CA-4429-AACB-B8747CDB2409}" presName="textRect" presStyleLbl="revTx" presStyleIdx="0" presStyleCnt="3">
        <dgm:presLayoutVars>
          <dgm:chMax val="1"/>
          <dgm:chPref val="1"/>
        </dgm:presLayoutVars>
      </dgm:prSet>
      <dgm:spPr/>
    </dgm:pt>
    <dgm:pt modelId="{981DCC9C-245B-400A-9F69-BBE68CDF0B96}" type="pres">
      <dgm:prSet presAssocID="{D86AF01C-9CBC-41F8-9354-48CD82BDFDC9}" presName="sibTrans" presStyleCnt="0"/>
      <dgm:spPr/>
    </dgm:pt>
    <dgm:pt modelId="{1F470994-563D-4369-89E6-DB661CCB8D0C}" type="pres">
      <dgm:prSet presAssocID="{81BEB84D-9A77-49C6-9301-B3359FCAC75F}" presName="compNode" presStyleCnt="0"/>
      <dgm:spPr/>
    </dgm:pt>
    <dgm:pt modelId="{9E576C76-C95A-45F2-A030-B283F8A41990}" type="pres">
      <dgm:prSet presAssocID="{81BEB84D-9A77-49C6-9301-B3359FCAC75F}" presName="iconBgRect" presStyleLbl="bgShp" presStyleIdx="1" presStyleCnt="3"/>
      <dgm:spPr/>
    </dgm:pt>
    <dgm:pt modelId="{2B56FAEE-34B3-410F-87B0-40D7230ED234}" type="pres">
      <dgm:prSet presAssocID="{81BEB84D-9A77-49C6-9301-B3359FCAC75F}" presName="iconRect" presStyleLbl="node1" presStyleIdx="1" presStyleCnt="3" custLinFactNeighborX="0" custLinFactNeighborY="506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AD9A09EA-AE96-4C47-AF71-FF03415DC80C}" type="pres">
      <dgm:prSet presAssocID="{81BEB84D-9A77-49C6-9301-B3359FCAC75F}" presName="spaceRect" presStyleCnt="0"/>
      <dgm:spPr/>
    </dgm:pt>
    <dgm:pt modelId="{BA059916-872B-4216-AE26-8A4AB222EB14}" type="pres">
      <dgm:prSet presAssocID="{81BEB84D-9A77-49C6-9301-B3359FCAC75F}" presName="textRect" presStyleLbl="revTx" presStyleIdx="1" presStyleCnt="3">
        <dgm:presLayoutVars>
          <dgm:chMax val="1"/>
          <dgm:chPref val="1"/>
        </dgm:presLayoutVars>
      </dgm:prSet>
      <dgm:spPr/>
    </dgm:pt>
    <dgm:pt modelId="{CED71502-EE9A-4B0D-A843-CF68DFECE348}" type="pres">
      <dgm:prSet presAssocID="{5D260F18-25D2-4074-87F1-7E78DDA61C58}" presName="sibTrans" presStyleCnt="0"/>
      <dgm:spPr/>
    </dgm:pt>
    <dgm:pt modelId="{56D89CAF-FAB2-40EF-BF1F-48D5DC56F4FE}" type="pres">
      <dgm:prSet presAssocID="{BFF9359E-E9B1-4B73-BACC-2C7988765B16}" presName="compNode" presStyleCnt="0"/>
      <dgm:spPr/>
    </dgm:pt>
    <dgm:pt modelId="{51997874-484D-4FF8-BE5A-D7A7A3B124A1}" type="pres">
      <dgm:prSet presAssocID="{BFF9359E-E9B1-4B73-BACC-2C7988765B16}" presName="iconBgRect" presStyleLbl="bgShp" presStyleIdx="2" presStyleCnt="3" custLinFactNeighborX="2149" custLinFactNeighborY="5506"/>
      <dgm:spPr/>
    </dgm:pt>
    <dgm:pt modelId="{B79A13E2-8E8B-4541-B9F5-20AD6CB1B549}" type="pres">
      <dgm:prSet presAssocID="{BFF9359E-E9B1-4B73-BACC-2C7988765B16}" presName="iconRect" presStyleLbl="node1" presStyleIdx="2" presStyleCnt="3" custLinFactNeighborX="-5067" custLinFactNeighborY="1688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EC4AC18-F9FB-4709-B70E-C77CD6095560}" type="pres">
      <dgm:prSet presAssocID="{BFF9359E-E9B1-4B73-BACC-2C7988765B16}" presName="spaceRect" presStyleCnt="0"/>
      <dgm:spPr/>
    </dgm:pt>
    <dgm:pt modelId="{7746A3C1-B466-4298-9BAE-895D4743C113}" type="pres">
      <dgm:prSet presAssocID="{BFF9359E-E9B1-4B73-BACC-2C7988765B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6EC545-1971-48B3-978C-4756FCDCCFD9}" srcId="{C7720856-93F0-4CC7-B7FD-2466914A11D4}" destId="{BFF9359E-E9B1-4B73-BACC-2C7988765B16}" srcOrd="2" destOrd="0" parTransId="{6E0A40FA-1B79-4089-8B9A-3BA22865FE4E}" sibTransId="{1CEF1965-C516-4C44-BAE3-2FA3F5116930}"/>
    <dgm:cxn modelId="{0A999A4F-8377-4296-ADAC-1B7DCC90E8DE}" type="presOf" srcId="{BFF9359E-E9B1-4B73-BACC-2C7988765B16}" destId="{7746A3C1-B466-4298-9BAE-895D4743C113}" srcOrd="0" destOrd="0" presId="urn:microsoft.com/office/officeart/2018/5/layout/IconCircleLabelList"/>
    <dgm:cxn modelId="{2E8CDEA3-205B-46DD-BC02-01DD3C19D568}" type="presOf" srcId="{81BEB84D-9A77-49C6-9301-B3359FCAC75F}" destId="{BA059916-872B-4216-AE26-8A4AB222EB14}" srcOrd="0" destOrd="0" presId="urn:microsoft.com/office/officeart/2018/5/layout/IconCircleLabelList"/>
    <dgm:cxn modelId="{7EE31DC0-51AF-479C-821B-CCEDD18685E4}" type="presOf" srcId="{4AF52931-E4CA-4429-AACB-B8747CDB2409}" destId="{DF8AAE0A-B802-4CBC-AA93-E57E4BAB6B07}" srcOrd="0" destOrd="0" presId="urn:microsoft.com/office/officeart/2018/5/layout/IconCircleLabelList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EF4F4CD7-11DF-426E-B871-BC50605C10F7}" type="presOf" srcId="{C7720856-93F0-4CC7-B7FD-2466914A11D4}" destId="{E236C46A-851A-452C-926B-BF520A876230}" srcOrd="0" destOrd="0" presId="urn:microsoft.com/office/officeart/2018/5/layout/IconCircleLabelList"/>
    <dgm:cxn modelId="{5B048E9D-CCC6-455B-9530-B4D873282C23}" type="presParOf" srcId="{E236C46A-851A-452C-926B-BF520A876230}" destId="{0D5BE54E-581D-4CDB-9A7C-E500768822E0}" srcOrd="0" destOrd="0" presId="urn:microsoft.com/office/officeart/2018/5/layout/IconCircleLabelList"/>
    <dgm:cxn modelId="{391E5D23-190C-40CB-A045-33D52A52FC90}" type="presParOf" srcId="{0D5BE54E-581D-4CDB-9A7C-E500768822E0}" destId="{1C83B168-F5E7-4FF0-849A-DE59EA4BF4F1}" srcOrd="0" destOrd="0" presId="urn:microsoft.com/office/officeart/2018/5/layout/IconCircleLabelList"/>
    <dgm:cxn modelId="{B96FED04-8F59-4D76-B947-F9A7D9F4D6B2}" type="presParOf" srcId="{0D5BE54E-581D-4CDB-9A7C-E500768822E0}" destId="{154F861E-31D5-426E-9977-6D933B9F1AC8}" srcOrd="1" destOrd="0" presId="urn:microsoft.com/office/officeart/2018/5/layout/IconCircleLabelList"/>
    <dgm:cxn modelId="{C00E09FA-1641-419E-BBDE-ECD9DBA09435}" type="presParOf" srcId="{0D5BE54E-581D-4CDB-9A7C-E500768822E0}" destId="{ED76CB78-5D69-4B02-9CEE-FA860CC0584A}" srcOrd="2" destOrd="0" presId="urn:microsoft.com/office/officeart/2018/5/layout/IconCircleLabelList"/>
    <dgm:cxn modelId="{A1B74F2E-A44C-4FA0-995D-F35F0AD74D88}" type="presParOf" srcId="{0D5BE54E-581D-4CDB-9A7C-E500768822E0}" destId="{DF8AAE0A-B802-4CBC-AA93-E57E4BAB6B07}" srcOrd="3" destOrd="0" presId="urn:microsoft.com/office/officeart/2018/5/layout/IconCircleLabelList"/>
    <dgm:cxn modelId="{3586A88C-EE05-4106-80DF-ACFD87D510E7}" type="presParOf" srcId="{E236C46A-851A-452C-926B-BF520A876230}" destId="{981DCC9C-245B-400A-9F69-BBE68CDF0B96}" srcOrd="1" destOrd="0" presId="urn:microsoft.com/office/officeart/2018/5/layout/IconCircleLabelList"/>
    <dgm:cxn modelId="{E3DA6A2B-F49A-4877-962F-9FFC380D8F74}" type="presParOf" srcId="{E236C46A-851A-452C-926B-BF520A876230}" destId="{1F470994-563D-4369-89E6-DB661CCB8D0C}" srcOrd="2" destOrd="0" presId="urn:microsoft.com/office/officeart/2018/5/layout/IconCircleLabelList"/>
    <dgm:cxn modelId="{AD19E167-9EE4-4942-AF45-28833C3572D3}" type="presParOf" srcId="{1F470994-563D-4369-89E6-DB661CCB8D0C}" destId="{9E576C76-C95A-45F2-A030-B283F8A41990}" srcOrd="0" destOrd="0" presId="urn:microsoft.com/office/officeart/2018/5/layout/IconCircleLabelList"/>
    <dgm:cxn modelId="{80850DBA-A547-4555-9F6D-1C55634DF19F}" type="presParOf" srcId="{1F470994-563D-4369-89E6-DB661CCB8D0C}" destId="{2B56FAEE-34B3-410F-87B0-40D7230ED234}" srcOrd="1" destOrd="0" presId="urn:microsoft.com/office/officeart/2018/5/layout/IconCircleLabelList"/>
    <dgm:cxn modelId="{3A4B05CF-F09B-40C2-92EF-6A478F9BE9DC}" type="presParOf" srcId="{1F470994-563D-4369-89E6-DB661CCB8D0C}" destId="{AD9A09EA-AE96-4C47-AF71-FF03415DC80C}" srcOrd="2" destOrd="0" presId="urn:microsoft.com/office/officeart/2018/5/layout/IconCircleLabelList"/>
    <dgm:cxn modelId="{C336A676-5505-47E4-8026-E2A5CFAE5F4C}" type="presParOf" srcId="{1F470994-563D-4369-89E6-DB661CCB8D0C}" destId="{BA059916-872B-4216-AE26-8A4AB222EB14}" srcOrd="3" destOrd="0" presId="urn:microsoft.com/office/officeart/2018/5/layout/IconCircleLabelList"/>
    <dgm:cxn modelId="{185AA331-8E7B-4138-916B-F7926C9E56BC}" type="presParOf" srcId="{E236C46A-851A-452C-926B-BF520A876230}" destId="{CED71502-EE9A-4B0D-A843-CF68DFECE348}" srcOrd="3" destOrd="0" presId="urn:microsoft.com/office/officeart/2018/5/layout/IconCircleLabelList"/>
    <dgm:cxn modelId="{4964E09C-4895-455D-9196-B6550DF4918E}" type="presParOf" srcId="{E236C46A-851A-452C-926B-BF520A876230}" destId="{56D89CAF-FAB2-40EF-BF1F-48D5DC56F4FE}" srcOrd="4" destOrd="0" presId="urn:microsoft.com/office/officeart/2018/5/layout/IconCircleLabelList"/>
    <dgm:cxn modelId="{9B34B0C1-4982-4680-96FF-9F00BEFB2343}" type="presParOf" srcId="{56D89CAF-FAB2-40EF-BF1F-48D5DC56F4FE}" destId="{51997874-484D-4FF8-BE5A-D7A7A3B124A1}" srcOrd="0" destOrd="0" presId="urn:microsoft.com/office/officeart/2018/5/layout/IconCircleLabelList"/>
    <dgm:cxn modelId="{0F45838E-0BA1-411F-A4E1-4DC7D0E0719E}" type="presParOf" srcId="{56D89CAF-FAB2-40EF-BF1F-48D5DC56F4FE}" destId="{B79A13E2-8E8B-4541-B9F5-20AD6CB1B549}" srcOrd="1" destOrd="0" presId="urn:microsoft.com/office/officeart/2018/5/layout/IconCircleLabelList"/>
    <dgm:cxn modelId="{A35FA1F2-5997-4CDB-AE9E-8FD9BB7F31BD}" type="presParOf" srcId="{56D89CAF-FAB2-40EF-BF1F-48D5DC56F4FE}" destId="{0EC4AC18-F9FB-4709-B70E-C77CD6095560}" srcOrd="2" destOrd="0" presId="urn:microsoft.com/office/officeart/2018/5/layout/IconCircleLabelList"/>
    <dgm:cxn modelId="{DA6A68E6-E964-48A3-9B87-3E5DCF6D0B7E}" type="presParOf" srcId="{56D89CAF-FAB2-40EF-BF1F-48D5DC56F4FE}" destId="{7746A3C1-B466-4298-9BAE-895D4743C11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83B168-F5E7-4FF0-849A-DE59EA4BF4F1}">
      <dsp:nvSpPr>
        <dsp:cNvPr id="0" name=""/>
        <dsp:cNvSpPr/>
      </dsp:nvSpPr>
      <dsp:spPr>
        <a:xfrm>
          <a:off x="309628" y="929315"/>
          <a:ext cx="962894" cy="96289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F861E-31D5-426E-9977-6D933B9F1AC8}">
      <dsp:nvSpPr>
        <dsp:cNvPr id="0" name=""/>
        <dsp:cNvSpPr/>
      </dsp:nvSpPr>
      <dsp:spPr>
        <a:xfrm>
          <a:off x="514835" y="1134522"/>
          <a:ext cx="552480" cy="5524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8AAE0A-B802-4CBC-AA93-E57E4BAB6B07}">
      <dsp:nvSpPr>
        <dsp:cNvPr id="0" name=""/>
        <dsp:cNvSpPr/>
      </dsp:nvSpPr>
      <dsp:spPr>
        <a:xfrm>
          <a:off x="1817" y="2192127"/>
          <a:ext cx="1578515" cy="63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/>
            <a:t>ON TIME</a:t>
          </a:r>
        </a:p>
      </dsp:txBody>
      <dsp:txXfrm>
        <a:off x="1817" y="2192127"/>
        <a:ext cx="1578515" cy="631406"/>
      </dsp:txXfrm>
    </dsp:sp>
    <dsp:sp modelId="{9E576C76-C95A-45F2-A030-B283F8A41990}">
      <dsp:nvSpPr>
        <dsp:cNvPr id="0" name=""/>
        <dsp:cNvSpPr/>
      </dsp:nvSpPr>
      <dsp:spPr>
        <a:xfrm>
          <a:off x="2164384" y="929315"/>
          <a:ext cx="962894" cy="96289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56FAEE-34B3-410F-87B0-40D7230ED234}">
      <dsp:nvSpPr>
        <dsp:cNvPr id="0" name=""/>
        <dsp:cNvSpPr/>
      </dsp:nvSpPr>
      <dsp:spPr>
        <a:xfrm>
          <a:off x="2369591" y="1162516"/>
          <a:ext cx="552480" cy="5524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59916-872B-4216-AE26-8A4AB222EB14}">
      <dsp:nvSpPr>
        <dsp:cNvPr id="0" name=""/>
        <dsp:cNvSpPr/>
      </dsp:nvSpPr>
      <dsp:spPr>
        <a:xfrm>
          <a:off x="1856573" y="2192127"/>
          <a:ext cx="1578515" cy="63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/>
            <a:t>TEAMWORK</a:t>
          </a:r>
        </a:p>
      </dsp:txBody>
      <dsp:txXfrm>
        <a:off x="1856573" y="2192127"/>
        <a:ext cx="1578515" cy="631406"/>
      </dsp:txXfrm>
    </dsp:sp>
    <dsp:sp modelId="{51997874-484D-4FF8-BE5A-D7A7A3B124A1}">
      <dsp:nvSpPr>
        <dsp:cNvPr id="0" name=""/>
        <dsp:cNvSpPr/>
      </dsp:nvSpPr>
      <dsp:spPr>
        <a:xfrm>
          <a:off x="4039832" y="982332"/>
          <a:ext cx="962894" cy="96289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9A13E2-8E8B-4541-B9F5-20AD6CB1B549}">
      <dsp:nvSpPr>
        <dsp:cNvPr id="0" name=""/>
        <dsp:cNvSpPr/>
      </dsp:nvSpPr>
      <dsp:spPr>
        <a:xfrm>
          <a:off x="4196352" y="1227830"/>
          <a:ext cx="552480" cy="5524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6A3C1-B466-4298-9BAE-895D4743C113}">
      <dsp:nvSpPr>
        <dsp:cNvPr id="0" name=""/>
        <dsp:cNvSpPr/>
      </dsp:nvSpPr>
      <dsp:spPr>
        <a:xfrm>
          <a:off x="3711329" y="2192127"/>
          <a:ext cx="1578515" cy="63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/>
            <a:t>WITHIN BUDGET</a:t>
          </a:r>
        </a:p>
      </dsp:txBody>
      <dsp:txXfrm>
        <a:off x="3711329" y="2192127"/>
        <a:ext cx="1578515" cy="631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EF700-9B0B-4359-8356-DCE7EE4E4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BF05B-06DB-4EC8-B476-CF95F9BD85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D6361-1E3C-4214-95E1-B8DE93421F8F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952E-79CD-4E03-AAEB-C22680419E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CA65F-8548-4E36-8331-FD471638B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0281-66A0-46B8-BDE2-AEF0C7453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3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9CFFA-1E2F-4435-8DD6-9B5CC3FF4505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ED1C-4656-4CF8-AD34-DC4A65BB39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2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4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30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19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78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231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05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47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313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27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948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8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24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89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4488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63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13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8170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551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8560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79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76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68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26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19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34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7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40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66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9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 1030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9" name="Rectangle 1032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50" name="Rectangle 1034">
            <a:extLst>
              <a:ext uri="{FF2B5EF4-FFF2-40B4-BE49-F238E27FC236}">
                <a16:creationId xmlns:a16="http://schemas.microsoft.com/office/drawing/2014/main" id="{E43DC68B-54DD-4053-BE4D-615259684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36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13232"/>
            <a:ext cx="422899" cy="54041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052" name="Straight Connector 1038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40">
            <a:extLst>
              <a:ext uri="{FF2B5EF4-FFF2-40B4-BE49-F238E27FC236}">
                <a16:creationId xmlns:a16="http://schemas.microsoft.com/office/drawing/2014/main" id="{5EACA08E-D537-41C6-96A5-5900E05D3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30DC01-18AC-06F0-5613-12E7B9D7C51D}"/>
              </a:ext>
            </a:extLst>
          </p:cNvPr>
          <p:cNvSpPr txBox="1"/>
          <p:nvPr/>
        </p:nvSpPr>
        <p:spPr>
          <a:xfrm>
            <a:off x="5922176" y="-2300290"/>
            <a:ext cx="381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7596B-F237-47DD-989E-9D8B0B49B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623" y="4674937"/>
            <a:ext cx="4696471" cy="1129684"/>
          </a:xfrm>
        </p:spPr>
        <p:txBody>
          <a:bodyPr>
            <a:normAutofit/>
          </a:bodyPr>
          <a:lstStyle/>
          <a:p>
            <a:pPr defTabSz="594360"/>
            <a:r>
              <a:rPr lang="en-US" sz="234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   </a:t>
            </a:r>
            <a:r>
              <a:rPr lang="en-US" sz="234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AWS </a:t>
            </a:r>
            <a:r>
              <a:rPr lang="en-US" sz="2340" b="1" kern="120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3915B-82A1-4F1C-B5C6-3E18DDD97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327" y="4288235"/>
            <a:ext cx="2689962" cy="1759648"/>
          </a:xfrm>
        </p:spPr>
        <p:txBody>
          <a:bodyPr>
            <a:normAutofit/>
          </a:bodyPr>
          <a:lstStyle/>
          <a:p>
            <a:pPr algn="l" defTabSz="594360">
              <a:spcBef>
                <a:spcPts val="650"/>
              </a:spcBef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2201600038(</a:t>
            </a:r>
            <a:r>
              <a:rPr lang="en-US" sz="1000" dirty="0"/>
              <a:t>S</a:t>
            </a: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sz="1000" dirty="0"/>
              <a:t>S</a:t>
            </a: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Deepthee)</a:t>
            </a:r>
          </a:p>
          <a:p>
            <a:pPr algn="l" defTabSz="594360">
              <a:spcBef>
                <a:spcPts val="650"/>
              </a:spcBef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2201600058(</a:t>
            </a:r>
            <a:r>
              <a:rPr lang="en-US" sz="1000" dirty="0" err="1"/>
              <a:t>O</a:t>
            </a:r>
            <a:r>
              <a:rPr lang="en-US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.Meghana</a:t>
            </a: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algn="l" defTabSz="594360">
              <a:spcBef>
                <a:spcPts val="650"/>
              </a:spcBef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2201600068(</a:t>
            </a:r>
            <a:r>
              <a:rPr lang="en-US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sk.Manisha</a:t>
            </a: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algn="l" defTabSz="594360">
              <a:spcBef>
                <a:spcPts val="650"/>
              </a:spcBef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2201600065(</a:t>
            </a:r>
            <a:r>
              <a:rPr lang="en-US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P.Mounika</a:t>
            </a: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algn="l" defTabSz="594360">
              <a:spcBef>
                <a:spcPts val="650"/>
              </a:spcBef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2201600060(</a:t>
            </a:r>
            <a:r>
              <a:rPr lang="en-US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N.S.S.Harsha</a:t>
            </a: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algn="l" defTabSz="594360">
              <a:spcBef>
                <a:spcPts val="650"/>
              </a:spcBef>
            </a:pP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1EB762-CF3D-DC63-1931-0F863D74FC8C}"/>
              </a:ext>
            </a:extLst>
          </p:cNvPr>
          <p:cNvSpPr txBox="1"/>
          <p:nvPr/>
        </p:nvSpPr>
        <p:spPr>
          <a:xfrm>
            <a:off x="2350656" y="1315877"/>
            <a:ext cx="57903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97180">
              <a:spcAft>
                <a:spcPts val="600"/>
              </a:spcAft>
            </a:pPr>
            <a:r>
              <a:rPr lang="en-IN" sz="4000" kern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CLOUD COMPUTING INTERNS</a:t>
            </a:r>
            <a:endParaRPr lang="en-IN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0D6E31-B865-FCB6-180B-3E84E1F1D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344238" y="2006150"/>
            <a:ext cx="6858001" cy="2834475"/>
          </a:xfrm>
          <a:prstGeom prst="rect">
            <a:avLst/>
          </a:prstGeom>
        </p:spPr>
      </p:pic>
      <p:pic>
        <p:nvPicPr>
          <p:cNvPr id="1026" name="Picture 2" descr="KL University Guntur: 2023 Admission, Fees, Courses, Ranking">
            <a:extLst>
              <a:ext uri="{FF2B5EF4-FFF2-40B4-BE49-F238E27FC236}">
                <a16:creationId xmlns:a16="http://schemas.microsoft.com/office/drawing/2014/main" id="{BD616B89-50D3-05BC-2EFC-9CB345AE4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618" y="2066655"/>
            <a:ext cx="2377278" cy="237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02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ED19FB-3DE4-260E-4663-8742C624F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60" y="965200"/>
            <a:ext cx="10982959" cy="53543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C9A432-5C3C-0C75-013A-55C9F4B49EB0}"/>
              </a:ext>
            </a:extLst>
          </p:cNvPr>
          <p:cNvSpPr txBox="1"/>
          <p:nvPr/>
        </p:nvSpPr>
        <p:spPr>
          <a:xfrm>
            <a:off x="619760" y="314960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Step-4: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7275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ECB71-9202-5051-1035-43C8BF4F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433832"/>
            <a:ext cx="10698480" cy="744728"/>
          </a:xfrm>
        </p:spPr>
        <p:txBody>
          <a:bodyPr>
            <a:normAutofit/>
          </a:bodyPr>
          <a:lstStyle/>
          <a:p>
            <a:r>
              <a:rPr lang="en-IN" sz="2800" dirty="0"/>
              <a:t>Step-5:</a:t>
            </a:r>
          </a:p>
        </p:txBody>
      </p:sp>
      <p:pic>
        <p:nvPicPr>
          <p:cNvPr id="15" name="Content Placeholder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C9B5057-0838-D41E-D682-D6E88807C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83920" y="1178560"/>
            <a:ext cx="10698479" cy="499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02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2B2DF-4940-CE7C-05AF-081A955A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144" y="1947983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LETS SEE….</a:t>
            </a:r>
            <a:br>
              <a:rPr lang="en-IN" dirty="0"/>
            </a:br>
            <a:r>
              <a:rPr lang="en-IN" dirty="0"/>
              <a:t>OUR INSPIRA RESORT </a:t>
            </a:r>
            <a:br>
              <a:rPr lang="en-IN" dirty="0"/>
            </a:br>
            <a:r>
              <a:rPr lang="en-IN" dirty="0"/>
              <a:t>WEBPAGE DEVELOPED BY USING AWS </a:t>
            </a:r>
            <a:br>
              <a:rPr lang="en-IN" dirty="0"/>
            </a:br>
            <a:r>
              <a:rPr lang="en-IN" dirty="0"/>
              <a:t>S3 BUCKET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0839F-0F6D-8DD2-FAC0-231E0B01623F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1128247" y="6096000"/>
            <a:ext cx="54103" cy="762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740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C1AD-A369-028F-5ADE-9FE5C756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5B8C397-7CFF-4058-D4C6-E08158D45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24369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37F1F-4EA9-BCA0-69F4-1FE75FCF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922BC2-4D04-3FA1-279E-FB1CFE408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84445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C9309-5C8E-5826-FC85-72B24614D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88B1BD-7BD1-BCF4-F24F-63B50F266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16415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031" y="1314449"/>
            <a:ext cx="2844002" cy="4073627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Inventory by Day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962A77-D2EA-D369-5B93-6BFB6DCA0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12772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9CA3-F73A-9816-E00B-6A5527750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6A34D1-E0B8-689B-B284-5BE04A97C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88487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2B72-EB44-4428-96AA-8636E4A4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Successful Project       </a:t>
            </a:r>
          </a:p>
        </p:txBody>
      </p:sp>
      <p:pic>
        <p:nvPicPr>
          <p:cNvPr id="7" name="Content Placeholder 6" descr="A building with purple lights&#10;&#10;Description automatically generated">
            <a:extLst>
              <a:ext uri="{FF2B5EF4-FFF2-40B4-BE49-F238E27FC236}">
                <a16:creationId xmlns:a16="http://schemas.microsoft.com/office/drawing/2014/main" id="{3C562AE9-87A2-8E34-F469-060F928B048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l="34853" r="28250" b="1"/>
          <a:stretch/>
        </p:blipFill>
        <p:spPr>
          <a:xfrm>
            <a:off x="2" y="1587"/>
            <a:ext cx="6204855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12" name="Content Placeholder 8" descr="SmartArt">
            <a:extLst>
              <a:ext uri="{FF2B5EF4-FFF2-40B4-BE49-F238E27FC236}">
                <a16:creationId xmlns:a16="http://schemas.microsoft.com/office/drawing/2014/main" id="{392A9BA3-CD8D-4E63-8279-5904B3797DA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47734798"/>
              </p:ext>
            </p:extLst>
          </p:nvPr>
        </p:nvGraphicFramePr>
        <p:xfrm>
          <a:off x="6417734" y="2614612"/>
          <a:ext cx="5291663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69036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C3BC-F6D1-3CD2-A104-95E51834E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A6B7C-E51E-A13F-03AF-FE21061196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B44EA-992E-6299-95D2-E5176A71F1E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Thank You Business Images - Free Download on Freepik">
            <a:extLst>
              <a:ext uri="{FF2B5EF4-FFF2-40B4-BE49-F238E27FC236}">
                <a16:creationId xmlns:a16="http://schemas.microsoft.com/office/drawing/2014/main" id="{0C194ECF-40A5-A621-D694-582BC22C2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278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mazon S3 Online Storage">
            <a:extLst>
              <a:ext uri="{FF2B5EF4-FFF2-40B4-BE49-F238E27FC236}">
                <a16:creationId xmlns:a16="http://schemas.microsoft.com/office/drawing/2014/main" id="{1955AC09-12A6-8A2C-031C-271DC82EF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2160" y="2004597"/>
            <a:ext cx="3459084" cy="288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5855416" cy="9461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S3 BUCKET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C3DE0B-71C7-AF81-6DF9-39E884116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85" y="1838772"/>
            <a:ext cx="8282975" cy="46128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Bucket is a container FOR OBJECTS TO STORE USER DATA IN AMAZON S3.</a:t>
            </a:r>
          </a:p>
          <a:p>
            <a:pPr marL="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Usage: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use amazon s3 bucket to store and receive any amount of data at any time from anywhere.</a:t>
            </a:r>
          </a:p>
          <a:p>
            <a:pPr marL="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EXAMPLES: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Data Storage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development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Warehouse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Migration and Transfer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40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C9F44-34B9-2D53-EC07-BC38B939E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18" y="292608"/>
            <a:ext cx="11433173" cy="6350788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Objects:</a:t>
            </a:r>
            <a:r>
              <a:rPr lang="en-IN" b="1" u="sng" dirty="0"/>
              <a:t>-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Objects are the entities which are stored in an S3 bucket.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An object consists of object data and metadata where metadata is a set of name-value pair that describes the data.</a:t>
            </a:r>
          </a:p>
          <a:p>
            <a:r>
              <a:rPr lang="en-IN" b="1" u="sng" dirty="0"/>
              <a:t>Properties: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When you create an S3 bucket, you will have a management page where you can manage your bucket. On this page, if you click the </a:t>
            </a:r>
            <a:r>
              <a:rPr lang="en-US" b="1" i="1" dirty="0">
                <a:solidFill>
                  <a:srgbClr val="242424"/>
                </a:solidFill>
                <a:effectLst/>
                <a:latin typeface="source-serif-pro"/>
              </a:rPr>
              <a:t>Properties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section, you will see a bunch of sections.</a:t>
            </a:r>
            <a:r>
              <a:rPr lang="en-IN" i="0" dirty="0">
                <a:solidFill>
                  <a:srgbClr val="242424"/>
                </a:solidFill>
                <a:effectLst/>
                <a:latin typeface="source-serif-pro"/>
              </a:rPr>
              <a:t>It consist</a:t>
            </a:r>
            <a:r>
              <a:rPr lang="en-IN" dirty="0">
                <a:solidFill>
                  <a:srgbClr val="242424"/>
                </a:solidFill>
                <a:latin typeface="source-serif-pro"/>
              </a:rPr>
              <a:t>s of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b="1" i="0" dirty="0">
                <a:solidFill>
                  <a:srgbClr val="242424"/>
                </a:solidFill>
                <a:effectLst/>
                <a:latin typeface="sohne"/>
              </a:rPr>
              <a:t>Bucket Overview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b="1" i="0" dirty="0">
                <a:solidFill>
                  <a:srgbClr val="242424"/>
                </a:solidFill>
                <a:effectLst/>
                <a:latin typeface="sohne"/>
              </a:rPr>
              <a:t> Bucket Versioning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b="1" i="0" dirty="0">
                <a:solidFill>
                  <a:srgbClr val="242424"/>
                </a:solidFill>
                <a:effectLst/>
                <a:latin typeface="sohne"/>
              </a:rPr>
              <a:t>Tags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b="1" i="0" dirty="0">
                <a:solidFill>
                  <a:srgbClr val="242424"/>
                </a:solidFill>
                <a:effectLst/>
                <a:latin typeface="sohne"/>
              </a:rPr>
              <a:t>Default Encryption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b="1" i="0" dirty="0">
                <a:solidFill>
                  <a:srgbClr val="242424"/>
                </a:solidFill>
                <a:effectLst/>
                <a:latin typeface="sohne"/>
              </a:rPr>
              <a:t> Intelligent-Tiering Archive configurations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b="1" i="0" dirty="0">
                <a:solidFill>
                  <a:srgbClr val="242424"/>
                </a:solidFill>
                <a:effectLst/>
                <a:latin typeface="sohne"/>
              </a:rPr>
              <a:t>Server Access Logging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b="1" i="0" dirty="0">
                <a:solidFill>
                  <a:srgbClr val="242424"/>
                </a:solidFill>
                <a:effectLst/>
                <a:latin typeface="sohne"/>
              </a:rPr>
              <a:t> </a:t>
            </a:r>
            <a:r>
              <a:rPr lang="en-IN" b="1" i="0" u="sng" dirty="0">
                <a:solidFill>
                  <a:srgbClr val="242424"/>
                </a:solidFill>
                <a:effectLst/>
                <a:latin typeface="sohne"/>
              </a:rPr>
              <a:t>Static Web Hosting: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Although S3 is an object-based storage solution, it can host static web pages. Since S3 is not a server, it cannot host dynamic web pages. To bring a static web page to live, first, the web page files are uploaded to the S3 bucket. “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Static web hosting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” feature is activated and the web page will be accessible in a few seconds after the path information of the index page and error page is given.</a:t>
            </a:r>
            <a:endParaRPr lang="en-IN" b="1" i="0" u="sng" dirty="0">
              <a:solidFill>
                <a:srgbClr val="242424"/>
              </a:solidFill>
              <a:effectLst/>
              <a:latin typeface="sohne"/>
            </a:endParaRPr>
          </a:p>
          <a:p>
            <a:pPr marL="0" indent="0">
              <a:buNone/>
            </a:pPr>
            <a:endParaRPr lang="en-IN" b="1" i="0" dirty="0">
              <a:solidFill>
                <a:srgbClr val="242424"/>
              </a:solidFill>
              <a:effectLst/>
              <a:latin typeface="sohne"/>
            </a:endParaRPr>
          </a:p>
          <a:p>
            <a:pPr marL="0" indent="0">
              <a:buNone/>
            </a:pPr>
            <a:endParaRPr lang="en-IN" b="1" i="0" dirty="0">
              <a:solidFill>
                <a:srgbClr val="242424"/>
              </a:solidFill>
              <a:effectLst/>
              <a:latin typeface="sohne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685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EE7C-0914-8F67-1E90-FFEC4AE0C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9595042" cy="607050"/>
          </a:xfrm>
        </p:spPr>
        <p:txBody>
          <a:bodyPr>
            <a:normAutofit fontScale="90000"/>
          </a:bodyPr>
          <a:lstStyle/>
          <a:p>
            <a:r>
              <a:rPr lang="en-IN" dirty="0"/>
              <a:t>STEPS TO CREATE S3 BUCKET: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46265-10E6-CC8B-A64F-A460B4D5D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930" y="1262992"/>
            <a:ext cx="10058400" cy="5595008"/>
          </a:xfrm>
        </p:spPr>
        <p:txBody>
          <a:bodyPr>
            <a:normAutofit/>
          </a:bodyPr>
          <a:lstStyle/>
          <a:p>
            <a:r>
              <a:rPr lang="en-IN" dirty="0"/>
              <a:t>At first we should create s3 bucket.</a:t>
            </a:r>
          </a:p>
          <a:p>
            <a:endParaRPr lang="en-IN" dirty="0"/>
          </a:p>
          <a:p>
            <a:r>
              <a:rPr lang="en-IN" dirty="0"/>
              <a:t>Next we should  to edit the </a:t>
            </a:r>
            <a:r>
              <a:rPr lang="en-IN" b="1" dirty="0"/>
              <a:t>properties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dirty="0"/>
              <a:t>Now we have to  give </a:t>
            </a:r>
            <a:r>
              <a:rPr lang="en-IN" b="1" dirty="0"/>
              <a:t>permission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dirty="0"/>
              <a:t>ACL permission should be </a:t>
            </a:r>
            <a:r>
              <a:rPr lang="en-IN" b="1" dirty="0"/>
              <a:t>enabled.</a:t>
            </a:r>
          </a:p>
          <a:p>
            <a:endParaRPr lang="en-IN" b="1" dirty="0"/>
          </a:p>
          <a:p>
            <a:r>
              <a:rPr lang="en-IN" dirty="0"/>
              <a:t>By adding the files to the bucket, we can fill the bucket with the files.</a:t>
            </a:r>
          </a:p>
          <a:p>
            <a:endParaRPr lang="en-IN" dirty="0"/>
          </a:p>
          <a:p>
            <a:r>
              <a:rPr lang="en-IN" dirty="0"/>
              <a:t>Now make all files public.</a:t>
            </a:r>
          </a:p>
          <a:p>
            <a:endParaRPr lang="en-IN" dirty="0"/>
          </a:p>
          <a:p>
            <a:r>
              <a:rPr lang="en-IN" dirty="0"/>
              <a:t>At the final we navigate to the properties and open the link.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08836DC-E5E8-B004-E4BB-325CD2C74D50}"/>
              </a:ext>
            </a:extLst>
          </p:cNvPr>
          <p:cNvSpPr/>
          <p:nvPr/>
        </p:nvSpPr>
        <p:spPr>
          <a:xfrm>
            <a:off x="2985796" y="1651518"/>
            <a:ext cx="382555" cy="522514"/>
          </a:xfrm>
          <a:prstGeom prst="downArrow">
            <a:avLst>
              <a:gd name="adj1" fmla="val 63793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377D52F-5CFD-4228-E57C-4F3C79790675}"/>
              </a:ext>
            </a:extLst>
          </p:cNvPr>
          <p:cNvSpPr/>
          <p:nvPr/>
        </p:nvSpPr>
        <p:spPr>
          <a:xfrm>
            <a:off x="2985795" y="2478583"/>
            <a:ext cx="382555" cy="522514"/>
          </a:xfrm>
          <a:prstGeom prst="downArrow">
            <a:avLst>
              <a:gd name="adj1" fmla="val 63793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CFBB62D-0CB9-3DD8-DD87-ED43B4919F0E}"/>
              </a:ext>
            </a:extLst>
          </p:cNvPr>
          <p:cNvSpPr/>
          <p:nvPr/>
        </p:nvSpPr>
        <p:spPr>
          <a:xfrm>
            <a:off x="2985794" y="3389623"/>
            <a:ext cx="382555" cy="522514"/>
          </a:xfrm>
          <a:prstGeom prst="downArrow">
            <a:avLst>
              <a:gd name="adj1" fmla="val 63793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DE89FC7-D6BD-BC54-3AE7-80BB23DF0B77}"/>
              </a:ext>
            </a:extLst>
          </p:cNvPr>
          <p:cNvSpPr/>
          <p:nvPr/>
        </p:nvSpPr>
        <p:spPr>
          <a:xfrm>
            <a:off x="2985794" y="4216688"/>
            <a:ext cx="382555" cy="522514"/>
          </a:xfrm>
          <a:prstGeom prst="downArrow">
            <a:avLst>
              <a:gd name="adj1" fmla="val 63793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08A435B-479C-041B-1489-B41F42B578D6}"/>
              </a:ext>
            </a:extLst>
          </p:cNvPr>
          <p:cNvSpPr/>
          <p:nvPr/>
        </p:nvSpPr>
        <p:spPr>
          <a:xfrm>
            <a:off x="2948470" y="5043753"/>
            <a:ext cx="382555" cy="522514"/>
          </a:xfrm>
          <a:prstGeom prst="downArrow">
            <a:avLst>
              <a:gd name="adj1" fmla="val 63793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38DE611-6F59-4D5F-34AD-DED8DEDB8D5A}"/>
              </a:ext>
            </a:extLst>
          </p:cNvPr>
          <p:cNvSpPr/>
          <p:nvPr/>
        </p:nvSpPr>
        <p:spPr>
          <a:xfrm>
            <a:off x="2985794" y="5850854"/>
            <a:ext cx="382555" cy="522514"/>
          </a:xfrm>
          <a:prstGeom prst="downArrow">
            <a:avLst>
              <a:gd name="adj1" fmla="val 63793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Cloud Academy">
            <a:extLst>
              <a:ext uri="{FF2B5EF4-FFF2-40B4-BE49-F238E27FC236}">
                <a16:creationId xmlns:a16="http://schemas.microsoft.com/office/drawing/2014/main" id="{D75A3C9D-BE08-2085-82FE-75720CD20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148" y="539470"/>
            <a:ext cx="4694852" cy="36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857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D3C5-0752-EEE5-6425-E2ABEE0FB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FOR CREATING S3 BUCKET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D3805-E423-9A6D-E68A-ADD558640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i="0" dirty="0">
                <a:effectLst/>
                <a:latin typeface="Söhne"/>
              </a:rPr>
              <a:t>Create an AWS Account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: If you don't have one, sign up for an AWS account at </a:t>
            </a:r>
            <a:r>
              <a:rPr lang="en-US" sz="2400" b="0" i="0" u="sng" dirty="0">
                <a:effectLst/>
                <a:latin typeface="Söhne"/>
                <a:hlinkClick r:id="rId2"/>
              </a:rPr>
              <a:t>https://aws.amazon.com/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r>
              <a:rPr lang="en-IN" sz="2400" dirty="0"/>
              <a:t>STEP-1:</a:t>
            </a:r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Access the AWS Management Console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: Log in to the AWS Management Console using your AWS account credentials.</a:t>
            </a:r>
          </a:p>
          <a:p>
            <a:r>
              <a:rPr lang="en-IN" sz="2400" dirty="0"/>
              <a:t>STEP-2: </a:t>
            </a:r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Navigate to S3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: Once logged in, navigate to the S3 service from the AWS Management Console dashboard.</a:t>
            </a:r>
          </a:p>
          <a:p>
            <a:r>
              <a:rPr lang="en-IN" sz="2400" dirty="0"/>
              <a:t>STEP-3:</a:t>
            </a:r>
            <a:r>
              <a:rPr lang="en-US" sz="2400" b="1" i="0" dirty="0">
                <a:effectLst/>
                <a:latin typeface="Söhne"/>
              </a:rPr>
              <a:t>. Create a Bucket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: Click on the "Create bucket" button and follow the instructions to set up your S3 bucket. You'll need to choose a unique bucket name, select a region for the bucket, and configure any optional settings.</a:t>
            </a:r>
            <a:endParaRPr lang="en-IN" sz="2400" dirty="0"/>
          </a:p>
          <a:p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352033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4A0B4-01C8-726E-8921-3C7AF7651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647172"/>
            <a:ext cx="10273004" cy="572563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STEP-4: </a:t>
            </a:r>
            <a:r>
              <a:rPr lang="en-US" sz="2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 Bucket Permissions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By default, the bucket and its objects are private. Depending on your use case, you might need to configure bucket policies or Access Control Lists (ACLs) to manage access permissions.</a:t>
            </a:r>
          </a:p>
          <a:p>
            <a:pPr marL="0" indent="0" algn="l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STEP-5:</a:t>
            </a:r>
            <a:r>
              <a:rPr lang="en-US" sz="2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Upload and Manage Objects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Once the bucket is created, you can start uploading files or objects to it using the AWS Management Console, AWS SDKs, or AWS CLI.</a:t>
            </a:r>
          </a:p>
          <a:p>
            <a:pPr marL="0" indent="0" algn="l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STEP-6: </a:t>
            </a:r>
            <a:r>
              <a:rPr lang="en-US" sz="2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 with Applications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 use the S3 bucket in your applications or services, you'll need to interact with the AWS SDKs or APIs provided by AWS for your preferred programming language.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37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68753A3B-404D-06C9-FE81-866D3CDA80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11680" y="2438400"/>
            <a:ext cx="9743440" cy="66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A7E679-8DA1-DFCE-FC62-950B05B31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" y="904240"/>
            <a:ext cx="11633200" cy="5953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0C3C22-DEC7-9AEB-70AA-98F890E70D46}"/>
              </a:ext>
            </a:extLst>
          </p:cNvPr>
          <p:cNvSpPr txBox="1"/>
          <p:nvPr/>
        </p:nvSpPr>
        <p:spPr>
          <a:xfrm>
            <a:off x="579120" y="355600"/>
            <a:ext cx="19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STEP-1</a:t>
            </a:r>
          </a:p>
        </p:txBody>
      </p:sp>
    </p:spTree>
    <p:extLst>
      <p:ext uri="{BB962C8B-B14F-4D97-AF65-F5344CB8AC3E}">
        <p14:creationId xmlns:p14="http://schemas.microsoft.com/office/powerpoint/2010/main" val="2807786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19ED-B8C0-47C5-2B1A-2F7BEFFD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375920"/>
            <a:ext cx="10850880" cy="477520"/>
          </a:xfrm>
        </p:spPr>
        <p:txBody>
          <a:bodyPr>
            <a:normAutofit/>
          </a:bodyPr>
          <a:lstStyle/>
          <a:p>
            <a:r>
              <a:rPr lang="en-IN" sz="2800" dirty="0"/>
              <a:t>Step-2: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0E0D0A5-167D-A2BA-8E6F-45FD58FFA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361" y="1016000"/>
            <a:ext cx="11054079" cy="5466080"/>
          </a:xfrm>
        </p:spPr>
      </p:pic>
    </p:spTree>
    <p:extLst>
      <p:ext uri="{BB962C8B-B14F-4D97-AF65-F5344CB8AC3E}">
        <p14:creationId xmlns:p14="http://schemas.microsoft.com/office/powerpoint/2010/main" val="590618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58D5-5DBB-A7B7-53F9-EA3DDFDE0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484632"/>
            <a:ext cx="10850880" cy="541528"/>
          </a:xfrm>
        </p:spPr>
        <p:txBody>
          <a:bodyPr>
            <a:normAutofit/>
          </a:bodyPr>
          <a:lstStyle/>
          <a:p>
            <a:r>
              <a:rPr lang="en-IN" sz="2400" dirty="0"/>
              <a:t>Step-3: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2BF188-8552-1DC0-FAC4-DCF0A2A49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147763"/>
            <a:ext cx="11104880" cy="5385117"/>
          </a:xfrm>
        </p:spPr>
      </p:pic>
    </p:spTree>
    <p:extLst>
      <p:ext uri="{BB962C8B-B14F-4D97-AF65-F5344CB8AC3E}">
        <p14:creationId xmlns:p14="http://schemas.microsoft.com/office/powerpoint/2010/main" val="122628080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8E52988-C458-4121-9BF8-864CDB291D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C9275B-1E7E-409A-9467-302622C468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BA7D41-7EBD-45D7-AFB8-22EF4BFA6B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278</TotalTime>
  <Words>623</Words>
  <Application>Microsoft Office PowerPoint</Application>
  <PresentationFormat>Widescreen</PresentationFormat>
  <Paragraphs>77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Arial</vt:lpstr>
      <vt:lpstr>Calibri</vt:lpstr>
      <vt:lpstr>Calibri Light</vt:lpstr>
      <vt:lpstr>Helvetica Neue Medium</vt:lpstr>
      <vt:lpstr>inter-regular</vt:lpstr>
      <vt:lpstr>Rockwell</vt:lpstr>
      <vt:lpstr>Rockwell Condensed</vt:lpstr>
      <vt:lpstr>sohne</vt:lpstr>
      <vt:lpstr>Söhne</vt:lpstr>
      <vt:lpstr>source-serif-pro</vt:lpstr>
      <vt:lpstr>Times New Roman</vt:lpstr>
      <vt:lpstr>Wingdings</vt:lpstr>
      <vt:lpstr>Office Theme</vt:lpstr>
      <vt:lpstr>Wood Type</vt:lpstr>
      <vt:lpstr>    AWS  </vt:lpstr>
      <vt:lpstr>S3 BUCKET</vt:lpstr>
      <vt:lpstr>PowerPoint Presentation</vt:lpstr>
      <vt:lpstr>STEPS TO CREATE S3 BUCKET:</vt:lpstr>
      <vt:lpstr>STEPS FOR CREATING S3 BUCKET</vt:lpstr>
      <vt:lpstr>PowerPoint Presentation</vt:lpstr>
      <vt:lpstr>PowerPoint Presentation</vt:lpstr>
      <vt:lpstr>Step-2:</vt:lpstr>
      <vt:lpstr>Step-3:</vt:lpstr>
      <vt:lpstr>PowerPoint Presentation</vt:lpstr>
      <vt:lpstr>Step-5:</vt:lpstr>
      <vt:lpstr>LETS SEE…. OUR INSPIRA RESORT  WEBPAGE DEVELOPED BY USING AWS  S3 BUCKET </vt:lpstr>
      <vt:lpstr>PowerPoint Presentation</vt:lpstr>
      <vt:lpstr>PowerPoint Presentation</vt:lpstr>
      <vt:lpstr>PowerPoint Presentation</vt:lpstr>
      <vt:lpstr>Inventory by Day</vt:lpstr>
      <vt:lpstr>PowerPoint Presentation</vt:lpstr>
      <vt:lpstr>Successful Project    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MANAGEMENT</dc:title>
  <dc:creator>Swarna Latha</dc:creator>
  <cp:lastModifiedBy>2201600038 team 56</cp:lastModifiedBy>
  <cp:revision>4</cp:revision>
  <dcterms:created xsi:type="dcterms:W3CDTF">2023-07-31T08:33:04Z</dcterms:created>
  <dcterms:modified xsi:type="dcterms:W3CDTF">2023-10-16T14:35:36Z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